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3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1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38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4232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43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81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71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76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6224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83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28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EEF6-01EC-4E82-BBB0-E3A2B13739BD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A2C2-E0DF-4506-BFFA-5B36769E62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757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sv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래픽 4">
            <a:extLst>
              <a:ext uri="{FF2B5EF4-FFF2-40B4-BE49-F238E27FC236}">
                <a16:creationId xmlns:a16="http://schemas.microsoft.com/office/drawing/2014/main" id="{5B824AE0-5812-4BC8-A5F0-EB0A2E46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63" y="374637"/>
            <a:ext cx="7560000" cy="10317176"/>
          </a:xfrm>
          <a:prstGeom prst="rect">
            <a:avLst/>
          </a:prstGeom>
        </p:spPr>
      </p:pic>
      <p:grpSp>
        <p:nvGrpSpPr>
          <p:cNvPr id="35" name="그룹 34">
            <a:extLst>
              <a:ext uri="{FF2B5EF4-FFF2-40B4-BE49-F238E27FC236}">
                <a16:creationId xmlns:a16="http://schemas.microsoft.com/office/drawing/2014/main" id="{0FEF6725-11C5-4F3C-A53C-A93E49976249}"/>
              </a:ext>
            </a:extLst>
          </p:cNvPr>
          <p:cNvGrpSpPr/>
          <p:nvPr/>
        </p:nvGrpSpPr>
        <p:grpSpPr>
          <a:xfrm>
            <a:off x="538149" y="3155737"/>
            <a:ext cx="1013810" cy="276999"/>
            <a:chOff x="538149" y="3155737"/>
            <a:chExt cx="1013810" cy="27699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0416F29-D6D5-4DA9-92E3-7DDEC0726B9C}"/>
                </a:ext>
              </a:extLst>
            </p:cNvPr>
            <p:cNvSpPr txBox="1"/>
            <p:nvPr/>
          </p:nvSpPr>
          <p:spPr>
            <a:xfrm>
              <a:off x="543350" y="3155737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b="1" dirty="0" err="1">
                  <a:latin typeface="+mj-ea"/>
                  <a:ea typeface="+mj-ea"/>
                </a:rPr>
                <a:t>수상활동</a:t>
              </a:r>
              <a:r>
                <a:rPr lang="ko-KR" altLang="en-US" sz="1200" b="1" dirty="0">
                  <a:latin typeface="+mj-ea"/>
                  <a:ea typeface="+mj-ea"/>
                </a:rPr>
                <a:t> 전</a:t>
              </a:r>
            </a:p>
          </p:txBody>
        </p:sp>
        <p:pic>
          <p:nvPicPr>
            <p:cNvPr id="23" name="그래픽 22">
              <a:extLst>
                <a:ext uri="{FF2B5EF4-FFF2-40B4-BE49-F238E27FC236}">
                  <a16:creationId xmlns:a16="http://schemas.microsoft.com/office/drawing/2014/main" id="{976372F4-7C71-465F-8983-EF8ACF1CD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8149" y="3208838"/>
              <a:ext cx="29455" cy="162000"/>
            </a:xfrm>
            <a:prstGeom prst="rect">
              <a:avLst/>
            </a:prstGeom>
          </p:spPr>
        </p:pic>
      </p:grpSp>
      <p:pic>
        <p:nvPicPr>
          <p:cNvPr id="17" name="그림 16">
            <a:extLst>
              <a:ext uri="{FF2B5EF4-FFF2-40B4-BE49-F238E27FC236}">
                <a16:creationId xmlns:a16="http://schemas.microsoft.com/office/drawing/2014/main" id="{1AADCBCF-DE2C-4332-A8AE-74E3EF9964E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07" y="1661169"/>
            <a:ext cx="6733046" cy="12954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832C05-0865-448E-89D8-931C837A2815}"/>
              </a:ext>
            </a:extLst>
          </p:cNvPr>
          <p:cNvSpPr txBox="1"/>
          <p:nvPr/>
        </p:nvSpPr>
        <p:spPr>
          <a:xfrm>
            <a:off x="3067142" y="10053120"/>
            <a:ext cx="13452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2024</a:t>
            </a:r>
            <a:r>
              <a:rPr lang="ko-KR" altLang="en-US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 </a:t>
            </a:r>
            <a:r>
              <a:rPr lang="en-US" altLang="ko-KR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r>
              <a:rPr lang="ko-KR" altLang="en-US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 </a:t>
            </a:r>
            <a:r>
              <a:rPr lang="en-US" altLang="ko-KR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r>
              <a:rPr lang="ko-KR" altLang="en-US" sz="11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endParaRPr lang="en-US" altLang="ko-KR" sz="1100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14FA61-3D2E-405A-ABD8-236D6E6C103B}"/>
              </a:ext>
            </a:extLst>
          </p:cNvPr>
          <p:cNvSpPr txBox="1"/>
          <p:nvPr/>
        </p:nvSpPr>
        <p:spPr>
          <a:xfrm>
            <a:off x="3208206" y="1025228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j-ea"/>
                <a:ea typeface="+mj-ea"/>
              </a:rPr>
              <a:t>고창고등학교장</a:t>
            </a:r>
            <a:endParaRPr lang="en-US" altLang="ko-KR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A1F3F6-4ABD-4BAC-87E8-64958AC136D1}"/>
              </a:ext>
            </a:extLst>
          </p:cNvPr>
          <p:cNvSpPr txBox="1"/>
          <p:nvPr/>
        </p:nvSpPr>
        <p:spPr>
          <a:xfrm>
            <a:off x="374306" y="1633566"/>
            <a:ext cx="7166385" cy="1361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학부모님께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날씨가 무더워지면서 계곡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강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바다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유원시설 등을 찾아 학생들이 수영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수상레저활동 등에 참여할 기회가 많아짐에 </a:t>
            </a:r>
            <a:endParaRPr lang="en-US" altLang="ko-KR" sz="1100" spc="-8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따라 학생안전사고 발생 위험이 높아지고 있습니다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학생들의 수상안전사고 예방을 위한 안전수칙을 다음과 같이 안내해 드리니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학생들이 안전하게 </a:t>
            </a:r>
            <a:r>
              <a:rPr lang="ko-KR" altLang="en-US" sz="1100" spc="-8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수상활동에</a:t>
            </a: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참여</a:t>
            </a:r>
            <a:endParaRPr lang="en-US" altLang="ko-KR" sz="1100" spc="-8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할 수 있도록 가정에서 적극 지도하여 주시기 바랍니다</a:t>
            </a:r>
            <a:r>
              <a:rPr lang="en-US" altLang="ko-KR" sz="1100" spc="-8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100" spc="-8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0B2A94-8A2D-461D-BB99-C55A0A2F5A7E}"/>
              </a:ext>
            </a:extLst>
          </p:cNvPr>
          <p:cNvSpPr txBox="1"/>
          <p:nvPr/>
        </p:nvSpPr>
        <p:spPr>
          <a:xfrm>
            <a:off x="556706" y="3485289"/>
            <a:ext cx="5161514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반드시 충분한 준비 운동을 하고 구명조끼를 착용합니다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식후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배가 고플 때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심한 운동 후에는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자제합니다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야외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할 때는 자외선 차단제를 발라 화상을 입지 않도록 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머리카락이 긴 사람은 묶거나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수영모자를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씁니다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나눔스퀘어_ac ExtraBold" panose="020B0600000101010101" pitchFamily="50" charset="-127"/>
              </a:rPr>
              <a:t>   (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수상활동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중에 머리카락이 목에 감길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  <a:endParaRPr lang="en-US" altLang="ko-KR" sz="1100" dirty="0">
              <a:latin typeface="맑은 고딕" panose="020B0503020000020004" pitchFamily="50" charset="-127"/>
            </a:endParaRP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679DDD4E-BCCD-447A-A65F-8758BF53A194}"/>
              </a:ext>
            </a:extLst>
          </p:cNvPr>
          <p:cNvGrpSpPr/>
          <p:nvPr/>
        </p:nvGrpSpPr>
        <p:grpSpPr>
          <a:xfrm>
            <a:off x="538149" y="4897525"/>
            <a:ext cx="1013810" cy="276999"/>
            <a:chOff x="538149" y="3155737"/>
            <a:chExt cx="1013810" cy="276999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5DAA3FC-B6FE-4A55-90D3-063682C4435E}"/>
                </a:ext>
              </a:extLst>
            </p:cNvPr>
            <p:cNvSpPr txBox="1"/>
            <p:nvPr/>
          </p:nvSpPr>
          <p:spPr>
            <a:xfrm>
              <a:off x="543350" y="3155737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b="1" dirty="0" err="1">
                  <a:latin typeface="+mj-ea"/>
                  <a:ea typeface="+mj-ea"/>
                </a:rPr>
                <a:t>수상활동</a:t>
              </a:r>
              <a:r>
                <a:rPr lang="ko-KR" altLang="en-US" sz="1200" b="1" dirty="0">
                  <a:latin typeface="+mj-ea"/>
                  <a:ea typeface="+mj-ea"/>
                </a:rPr>
                <a:t> 중</a:t>
              </a:r>
            </a:p>
          </p:txBody>
        </p:sp>
        <p:pic>
          <p:nvPicPr>
            <p:cNvPr id="38" name="그래픽 37">
              <a:extLst>
                <a:ext uri="{FF2B5EF4-FFF2-40B4-BE49-F238E27FC236}">
                  <a16:creationId xmlns:a16="http://schemas.microsoft.com/office/drawing/2014/main" id="{B50BE7F0-45D0-44D6-8261-AE22F77A49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8149" y="3208838"/>
              <a:ext cx="29455" cy="162000"/>
            </a:xfrm>
            <a:prstGeom prst="rect">
              <a:avLst/>
            </a:prstGeom>
          </p:spPr>
        </p:pic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id="{5C54616F-6301-4286-8F7C-E962CB600FAA}"/>
              </a:ext>
            </a:extLst>
          </p:cNvPr>
          <p:cNvGrpSpPr/>
          <p:nvPr/>
        </p:nvGrpSpPr>
        <p:grpSpPr>
          <a:xfrm>
            <a:off x="538149" y="8612381"/>
            <a:ext cx="1013810" cy="276999"/>
            <a:chOff x="538149" y="3155737"/>
            <a:chExt cx="1013810" cy="27699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A177375-3007-4500-B7F4-1BEA3344026B}"/>
                </a:ext>
              </a:extLst>
            </p:cNvPr>
            <p:cNvSpPr txBox="1"/>
            <p:nvPr/>
          </p:nvSpPr>
          <p:spPr>
            <a:xfrm>
              <a:off x="543350" y="3155737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b="1" dirty="0" err="1">
                  <a:latin typeface="+mj-ea"/>
                  <a:ea typeface="+mj-ea"/>
                </a:rPr>
                <a:t>수상활동</a:t>
              </a:r>
              <a:r>
                <a:rPr lang="ko-KR" altLang="en-US" sz="1200" b="1" dirty="0">
                  <a:latin typeface="+mj-ea"/>
                  <a:ea typeface="+mj-ea"/>
                </a:rPr>
                <a:t> 후</a:t>
              </a:r>
            </a:p>
          </p:txBody>
        </p:sp>
        <p:pic>
          <p:nvPicPr>
            <p:cNvPr id="73" name="그래픽 72">
              <a:extLst>
                <a:ext uri="{FF2B5EF4-FFF2-40B4-BE49-F238E27FC236}">
                  <a16:creationId xmlns:a16="http://schemas.microsoft.com/office/drawing/2014/main" id="{91970A53-F2B9-49C8-BB1A-974048813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8149" y="3208838"/>
              <a:ext cx="29455" cy="162000"/>
            </a:xfrm>
            <a:prstGeom prst="rect">
              <a:avLst/>
            </a:prstGeom>
          </p:spPr>
        </p:pic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97983" y="435868"/>
            <a:ext cx="2439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2024</a:t>
            </a:r>
            <a:r>
              <a:rPr lang="ko-KR" altLang="en-US" sz="20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년 신나는 여름철 수상활동</a:t>
            </a:r>
            <a:r>
              <a:rPr lang="en-US" altLang="ko-KR" sz="2000" b="1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!</a:t>
            </a:r>
            <a:endParaRPr lang="ko-KR" altLang="en-US" sz="2000" b="1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011" y="1000863"/>
            <a:ext cx="6845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안전하게 즐기는 </a:t>
            </a:r>
            <a:r>
              <a:rPr lang="ko-KR" altLang="en-US" sz="24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수상활동는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안전수칙 </a:t>
            </a:r>
            <a:r>
              <a:rPr lang="ko-KR" altLang="en-US" sz="24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준수로부터</a:t>
            </a:r>
            <a:endParaRPr lang="ko-KR" altLang="en-US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135128456" descr="EMB00000850356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962" y="3509142"/>
            <a:ext cx="1578909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B20B2A94-8A2D-461D-BB99-C55A0A2F5A7E}"/>
              </a:ext>
            </a:extLst>
          </p:cNvPr>
          <p:cNvSpPr txBox="1"/>
          <p:nvPr/>
        </p:nvSpPr>
        <p:spPr>
          <a:xfrm>
            <a:off x="567604" y="5189793"/>
            <a:ext cx="5001256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물에 들어갈 때는 손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발→다리→얼굴→가슴의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순서로 몸에 물을 적신 후 </a:t>
            </a:r>
            <a:endParaRPr lang="en-US" altLang="ko-KR" sz="11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 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천천히 들어갑니다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물 깊이를 알고 있는 곳에서만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하며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보호자나 안전요원이                                   </a:t>
            </a:r>
            <a:endParaRPr lang="en-US" altLang="ko-KR" sz="11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 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있는 곳에서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다리에 쥐가 나면 즉시 물 밖으로 나옵니다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다음의 증상이 있으면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중지합니다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 </a:t>
            </a:r>
            <a:r>
              <a:rPr lang="en-US" altLang="ko-KR" sz="1100" dirty="0">
                <a:latin typeface="맑은 고딕" panose="020B0503020000020004" pitchFamily="50" charset="-127"/>
              </a:rPr>
              <a:t>· </a:t>
            </a:r>
            <a:r>
              <a:rPr lang="ko-KR" altLang="en-US" sz="1100" dirty="0">
                <a:latin typeface="맑은 고딕" panose="020B0503020000020004" pitchFamily="50" charset="-127"/>
              </a:rPr>
              <a:t>몸이 떨리거나</a:t>
            </a:r>
            <a:r>
              <a:rPr lang="en-US" altLang="ko-KR" sz="1100" dirty="0">
                <a:latin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</a:rPr>
              <a:t>입술이 푸르고 얼굴이 당기는 증상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</a:rPr>
              <a:t>  · </a:t>
            </a:r>
            <a:r>
              <a:rPr lang="ko-KR" altLang="en-US" sz="1100" dirty="0">
                <a:latin typeface="맑은 고딕" panose="020B0503020000020004" pitchFamily="50" charset="-127"/>
              </a:rPr>
              <a:t>피부에 소름이 돋을 때 등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위급할 때는 한쪽 팔을 최대한 높이 올리고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흔들어 도움을 청합니다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껌을 씹거나 음식을 먹으면서 </a:t>
            </a:r>
            <a:r>
              <a:rPr lang="ko-KR" altLang="en-US" sz="11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수상활동을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하지 않습니다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깊은 물로 떠밀거나 물속에 오래 있기 등의 장난을 치지 않도록 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신발이나 물건이 물에 떠내려가도 혼자 건지지 말고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주위의 어른에게 </a:t>
            </a:r>
            <a:endParaRPr lang="en-US" altLang="ko-KR" sz="11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 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도움을 청합니다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9" name="_x135127496" descr="EMB00000850357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860" y="5188664"/>
            <a:ext cx="1584409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31" name="_x135127496" descr="EMB00000850357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211" y="6868186"/>
            <a:ext cx="1584409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B20B2A94-8A2D-461D-BB99-C55A0A2F5A7E}"/>
              </a:ext>
            </a:extLst>
          </p:cNvPr>
          <p:cNvSpPr txBox="1"/>
          <p:nvPr/>
        </p:nvSpPr>
        <p:spPr>
          <a:xfrm>
            <a:off x="451580" y="8901026"/>
            <a:ext cx="500125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O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전신을 맑은 물로 씻고 양치질을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물기를 잘 닦고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머리를 완전히 말립니다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 O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충분한 휴식을 취하고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작은 부상이라도 반드시 치료합니다</a:t>
            </a:r>
            <a:r>
              <a:rPr lang="en-US" altLang="ko-KR" sz="11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.</a:t>
            </a:r>
            <a:endParaRPr lang="en-US" altLang="ko-KR" sz="1100" dirty="0">
              <a:latin typeface="맑은 고딕" panose="020B0503020000020004" pitchFamily="50" charset="-127"/>
            </a:endParaRP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0" y="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33" name="_x135127496" descr="EMB00000850357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982" y="8547707"/>
            <a:ext cx="1598059" cy="120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DA9918CF-D89F-439E-B1BC-A6CE3612059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899484" y="10152549"/>
            <a:ext cx="553352" cy="52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9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282</Words>
  <Application>Microsoft Office PowerPoint</Application>
  <PresentationFormat>사용자 지정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나눔스퀘어_ac ExtraBold</vt:lpstr>
      <vt:lpstr>맑은 고딕</vt:lpstr>
      <vt:lpstr>함초롬돋움</vt:lpstr>
      <vt:lpstr>휴먼편지체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FP_3</dc:creator>
  <cp:lastModifiedBy>User</cp:lastModifiedBy>
  <cp:revision>45</cp:revision>
  <cp:lastPrinted>2024-07-12T05:22:41Z</cp:lastPrinted>
  <dcterms:created xsi:type="dcterms:W3CDTF">2021-03-15T01:20:08Z</dcterms:created>
  <dcterms:modified xsi:type="dcterms:W3CDTF">2024-07-12T06:21:01Z</dcterms:modified>
</cp:coreProperties>
</file>