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743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059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902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4985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3931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4441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5486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296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709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62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51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7204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906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2387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918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541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0186E-D7C7-4E56-B0D4-5109A2940824}" type="datetimeFigureOut">
              <a:rPr lang="ko-KR" altLang="en-US" smtClean="0"/>
              <a:t>2022-03-23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7514156-06C9-4AFC-8969-BE8481898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6467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ree_rider_proble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Tragedy_of_the_commons#cite_note-14" TargetMode="External"/><Relationship Id="rId13" Type="http://schemas.openxmlformats.org/officeDocument/2006/relationships/hyperlink" Target="https://en.wikipedia.org/wiki/Anthropology" TargetMode="External"/><Relationship Id="rId18" Type="http://schemas.openxmlformats.org/officeDocument/2006/relationships/hyperlink" Target="https://en.wikipedia.org/wiki/Tragedy_of_the_commons#cite_note-16" TargetMode="External"/><Relationship Id="rId3" Type="http://schemas.openxmlformats.org/officeDocument/2006/relationships/hyperlink" Target="https://en.wikipedia.org/wiki/Tragedy_of_the_commons#cite_note-2" TargetMode="External"/><Relationship Id="rId7" Type="http://schemas.openxmlformats.org/officeDocument/2006/relationships/hyperlink" Target="https://en.wikipedia.org/wiki/Sustainable_development" TargetMode="External"/><Relationship Id="rId12" Type="http://schemas.openxmlformats.org/officeDocument/2006/relationships/hyperlink" Target="https://en.wikipedia.org/wiki/Evolutionary_psychology" TargetMode="External"/><Relationship Id="rId17" Type="http://schemas.openxmlformats.org/officeDocument/2006/relationships/hyperlink" Target="https://en.wikipedia.org/wiki/Sociology" TargetMode="External"/><Relationship Id="rId2" Type="http://schemas.openxmlformats.org/officeDocument/2006/relationships/hyperlink" Target="https://en.wikipedia.org/wiki/Tragedy_of_the_commons#cite_note-1" TargetMode="External"/><Relationship Id="rId16" Type="http://schemas.openxmlformats.org/officeDocument/2006/relationships/hyperlink" Target="https://en.wikipedia.org/wiki/Tax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Environmental_science" TargetMode="External"/><Relationship Id="rId11" Type="http://schemas.openxmlformats.org/officeDocument/2006/relationships/hyperlink" Target="https://en.wikipedia.org/wiki/Economics" TargetMode="External"/><Relationship Id="rId5" Type="http://schemas.openxmlformats.org/officeDocument/2006/relationships/hyperlink" Target="https://en.wikipedia.org/wiki/Tragedy_of_the_commons#cite_note-3" TargetMode="External"/><Relationship Id="rId15" Type="http://schemas.openxmlformats.org/officeDocument/2006/relationships/hyperlink" Target="https://en.wikipedia.org/wiki/Politics" TargetMode="External"/><Relationship Id="rId10" Type="http://schemas.openxmlformats.org/officeDocument/2006/relationships/hyperlink" Target="https://en.wikipedia.org/wiki/Tragedy_of_the_commons#cite_note-15" TargetMode="External"/><Relationship Id="rId4" Type="http://schemas.openxmlformats.org/officeDocument/2006/relationships/hyperlink" Target="https://en.wikipedia.org/wiki/Selfishness" TargetMode="External"/><Relationship Id="rId9" Type="http://schemas.openxmlformats.org/officeDocument/2006/relationships/hyperlink" Target="https://en.wikipedia.org/wiki/Global_warming_controversy" TargetMode="External"/><Relationship Id="rId14" Type="http://schemas.openxmlformats.org/officeDocument/2006/relationships/hyperlink" Target="https://en.wikipedia.org/wiki/Game_theo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1559" y="1797865"/>
            <a:ext cx="7766936" cy="1646302"/>
          </a:xfrm>
        </p:spPr>
        <p:txBody>
          <a:bodyPr/>
          <a:lstStyle/>
          <a:p>
            <a:pPr algn="ctr"/>
            <a:r>
              <a:rPr lang="ko-KR" altLang="en-US" dirty="0" smtClean="0"/>
              <a:t>영어심화프로젝트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652" y="4077210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말하기 수행평가 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학번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0000   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이름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000</a:t>
            </a:r>
            <a:endParaRPr lang="ko-KR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45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5962"/>
          </a:xfrm>
        </p:spPr>
        <p:txBody>
          <a:bodyPr/>
          <a:lstStyle/>
          <a:p>
            <a:pPr algn="ctr"/>
            <a:r>
              <a:rPr lang="en-US" altLang="ko-KR" dirty="0" smtClean="0"/>
              <a:t>Good &amp; Good (</a:t>
            </a:r>
            <a:r>
              <a:rPr lang="ko-KR" altLang="en-US" dirty="0" smtClean="0"/>
              <a:t>재화의 정의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367527"/>
              </p:ext>
            </p:extLst>
          </p:nvPr>
        </p:nvGraphicFramePr>
        <p:xfrm>
          <a:off x="2422967" y="2186906"/>
          <a:ext cx="7024200" cy="4169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2100">
                  <a:extLst>
                    <a:ext uri="{9D8B030D-6E8A-4147-A177-3AD203B41FA5}">
                      <a16:colId xmlns:a16="http://schemas.microsoft.com/office/drawing/2014/main" val="335228963"/>
                    </a:ext>
                  </a:extLst>
                </a:gridCol>
                <a:gridCol w="3512100">
                  <a:extLst>
                    <a:ext uri="{9D8B030D-6E8A-4147-A177-3AD203B41FA5}">
                      <a16:colId xmlns:a16="http://schemas.microsoft.com/office/drawing/2014/main" val="152395213"/>
                    </a:ext>
                  </a:extLst>
                </a:gridCol>
              </a:tblGrid>
              <a:tr h="185625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Private goods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8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사유재</a:t>
                      </a: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en-US" altLang="ko-KR" sz="1800" b="1" kern="0" spc="0" dirty="0" smtClean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latinLnBrk="1"/>
                      <a:endParaRPr lang="en-US" altLang="ko-KR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  <a:p>
                      <a:pPr marL="0" marR="0" lvl="0" indent="0" algn="l" defTabSz="4572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food, clothing, cars, parking spaces</a:t>
                      </a:r>
                    </a:p>
                    <a:p>
                      <a:pPr latinLnBrk="1"/>
                      <a:endParaRPr lang="ko-KR" alt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Common-pool resources (</a:t>
                      </a:r>
                      <a:r>
                        <a:rPr lang="ko-KR" altLang="en-US" sz="18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공유재</a:t>
                      </a:r>
                      <a:r>
                        <a:rPr lang="en-US" altLang="ko-KR" sz="18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en-US" altLang="ko-KR" sz="1800" kern="0" spc="0" dirty="0" smtClean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latinLnBrk="1"/>
                      <a:endParaRPr lang="en-US" altLang="ko-KR" dirty="0" smtClean="0"/>
                    </a:p>
                    <a:p>
                      <a:pPr marL="0" marR="0" lvl="0" indent="0" algn="l" defTabSz="4572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fish stocks, timber, coal, free public transport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740055"/>
                  </a:ext>
                </a:extLst>
              </a:tr>
              <a:tr h="2102661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Club goods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8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클럽재</a:t>
                      </a: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en-US" altLang="ko-KR" sz="1800" b="1" kern="0" spc="0" dirty="0" smtClean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latinLnBrk="1"/>
                      <a:endParaRPr lang="en-US" altLang="ko-KR" dirty="0" smtClean="0"/>
                    </a:p>
                    <a:p>
                      <a:pPr marL="0" marR="0" lvl="0" indent="0" algn="l" defTabSz="4572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cinemas, private parks, satellite television, public transport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Public goods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공공재</a:t>
                      </a:r>
                      <a:r>
                        <a:rPr lang="en-US" altLang="ko-KR" sz="18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en-US" altLang="ko-KR" sz="1800" b="1" kern="0" spc="0" dirty="0" smtClean="0">
                        <a:solidFill>
                          <a:srgbClr val="000000"/>
                        </a:solidFill>
                        <a:effectLst/>
                        <a:latin typeface="한양신명조"/>
                      </a:endParaRPr>
                    </a:p>
                    <a:p>
                      <a:pPr latinLnBrk="1"/>
                      <a:endParaRPr lang="en-US" altLang="ko-KR" dirty="0" smtClean="0"/>
                    </a:p>
                    <a:p>
                      <a:pPr marL="0" marR="0" lvl="0" indent="0" algn="l" defTabSz="4572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free-to-air television, air, national defense, free and open-source software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41517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94892" y="1616568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Excludable(</a:t>
            </a:r>
            <a:r>
              <a:rPr lang="ko-KR" altLang="en-US" dirty="0" err="1" smtClean="0"/>
              <a:t>배재성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45823" y="1616568"/>
            <a:ext cx="2882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Non-excludable(</a:t>
            </a:r>
            <a:r>
              <a:rPr lang="ko-KR" altLang="en-US" dirty="0" err="1" smtClean="0"/>
              <a:t>비배재성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1507" y="2747555"/>
            <a:ext cx="1752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Rivalrous</a:t>
            </a:r>
            <a:r>
              <a:rPr lang="en-US" altLang="ko-KR" dirty="0" smtClean="0"/>
              <a:t>(</a:t>
            </a:r>
            <a:r>
              <a:rPr lang="ko-KR" altLang="en-US" dirty="0" smtClean="0"/>
              <a:t>경쟁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280" y="5143527"/>
            <a:ext cx="242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</a:t>
            </a:r>
            <a:r>
              <a:rPr lang="en-US" altLang="ko-KR" dirty="0" err="1" smtClean="0"/>
              <a:t>rivalrous</a:t>
            </a:r>
            <a:r>
              <a:rPr lang="en-US" altLang="ko-KR" dirty="0" smtClean="0"/>
              <a:t>(</a:t>
            </a:r>
            <a:r>
              <a:rPr lang="ko-KR" altLang="en-US" dirty="0" smtClean="0"/>
              <a:t>비경쟁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9086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Free rider(</a:t>
            </a:r>
            <a:r>
              <a:rPr lang="ko-KR" altLang="en-US" dirty="0" err="1" smtClean="0"/>
              <a:t>무임승차자</a:t>
            </a:r>
            <a:r>
              <a:rPr lang="en-US" altLang="ko-KR" dirty="0" smtClean="0"/>
              <a:t>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공공재 </a:t>
            </a:r>
            <a:r>
              <a:rPr lang="ko-KR" altLang="en-US" dirty="0"/>
              <a:t>문제는 종종 </a:t>
            </a:r>
            <a:r>
              <a:rPr lang="en-US" altLang="ko-KR" dirty="0">
                <a:hlinkClick r:id="rId2" tooltip="무임승차 문제"/>
              </a:rPr>
              <a:t>"</a:t>
            </a:r>
            <a:r>
              <a:rPr lang="ko-KR" altLang="en-US" dirty="0">
                <a:hlinkClick r:id="rId2" tooltip="무임승차 문제"/>
              </a:rPr>
              <a:t>무임 </a:t>
            </a:r>
            <a:r>
              <a:rPr lang="ko-KR" altLang="en-US" dirty="0" err="1">
                <a:hlinkClick r:id="rId2" tooltip="무임승차 문제"/>
              </a:rPr>
              <a:t>승차자</a:t>
            </a:r>
            <a:r>
              <a:rPr lang="en-US" altLang="ko-KR" dirty="0">
                <a:hlinkClick r:id="rId2" tooltip="무임승차 문제"/>
              </a:rPr>
              <a:t>"</a:t>
            </a:r>
            <a:r>
              <a:rPr lang="ko-KR" altLang="en-US" dirty="0"/>
              <a:t> 문제와 밀접하게 관련되어 있으며</a:t>
            </a:r>
            <a:r>
              <a:rPr lang="en-US" altLang="ko-KR" dirty="0"/>
              <a:t>, </a:t>
            </a:r>
            <a:r>
              <a:rPr lang="ko-KR" altLang="en-US" dirty="0"/>
              <a:t>이 문제에서 재화에 대한 비용을 지불하지 않는 사람들이 계속해서 액세스할 수 있습니다</a:t>
            </a:r>
            <a:r>
              <a:rPr lang="en-US" altLang="ko-KR" dirty="0"/>
              <a:t>. </a:t>
            </a:r>
            <a:r>
              <a:rPr lang="ko-KR" altLang="en-US" dirty="0"/>
              <a:t>따라서 상품이 과소 생산되거나 과도하게 사용되거나 품질이 저하될 수 있습니다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072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T</a:t>
            </a:r>
            <a:r>
              <a:rPr lang="en-US" altLang="ko-KR" dirty="0" smtClean="0"/>
              <a:t>he</a:t>
            </a:r>
            <a:r>
              <a:rPr lang="en-US" altLang="ko-KR" dirty="0"/>
              <a:t> </a:t>
            </a:r>
            <a:r>
              <a:rPr lang="en-US" altLang="ko-KR" b="1" dirty="0" smtClean="0"/>
              <a:t>tragedy </a:t>
            </a:r>
            <a:r>
              <a:rPr lang="en-US" altLang="ko-KR" b="1" dirty="0"/>
              <a:t>of the </a:t>
            </a:r>
            <a:r>
              <a:rPr lang="en-US" altLang="ko-KR" b="1" dirty="0" smtClean="0"/>
              <a:t>commons</a:t>
            </a:r>
            <a:br>
              <a:rPr lang="en-US" altLang="ko-KR" b="1" dirty="0" smtClean="0"/>
            </a:br>
            <a:r>
              <a:rPr lang="en-US" altLang="ko-KR" b="1" dirty="0" smtClean="0"/>
              <a:t>(</a:t>
            </a:r>
            <a:r>
              <a:rPr lang="ko-KR" altLang="en-US" b="1" dirty="0" smtClean="0"/>
              <a:t>공유지의 비극</a:t>
            </a:r>
            <a:r>
              <a:rPr lang="en-US" altLang="ko-KR" b="1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sz="2000" dirty="0"/>
          </a:p>
          <a:p>
            <a:r>
              <a:rPr lang="en-US" altLang="ko-KR" dirty="0"/>
              <a:t>the </a:t>
            </a:r>
            <a:r>
              <a:rPr lang="en-US" altLang="ko-KR" b="1" dirty="0"/>
              <a:t>tragedy of the commons</a:t>
            </a:r>
            <a:r>
              <a:rPr lang="en-US" altLang="ko-KR" dirty="0"/>
              <a:t> is </a:t>
            </a:r>
            <a:r>
              <a:rPr lang="ko-KR" altLang="en-US" dirty="0"/>
              <a:t> 경제학에서 </a:t>
            </a:r>
            <a:r>
              <a:rPr lang="ko-KR" altLang="en-US" dirty="0" err="1"/>
              <a:t>커먼즈의</a:t>
            </a:r>
            <a:r>
              <a:rPr lang="ko-KR" altLang="en-US" dirty="0"/>
              <a:t> </a:t>
            </a:r>
            <a:r>
              <a:rPr lang="ko-KR" altLang="en-US" b="1" dirty="0"/>
              <a:t>비극은</a:t>
            </a:r>
            <a:r>
              <a:rPr lang="ko-KR" altLang="en-US" dirty="0"/>
              <a:t> 공유된 사회 구조나 접근과 사용을 규율하는 공식 규칙에 의해 </a:t>
            </a:r>
            <a:r>
              <a:rPr lang="ko-KR" altLang="en-US" dirty="0" err="1"/>
              <a:t>방해받지</a:t>
            </a:r>
            <a:r>
              <a:rPr lang="ko-KR" altLang="en-US" dirty="0"/>
              <a:t> 않고 자원에 대한 열린 접근을 가진 개별 사용자가 </a:t>
            </a:r>
            <a:r>
              <a:rPr lang="en-US" altLang="ko-KR" baseline="30000" dirty="0">
                <a:hlinkClick r:id="rId2"/>
              </a:rPr>
              <a:t>[1] </a:t>
            </a:r>
            <a:r>
              <a:rPr lang="en-US" altLang="ko-KR" baseline="30000" dirty="0">
                <a:hlinkClick r:id="rId3"/>
              </a:rPr>
              <a:t>[2]</a:t>
            </a:r>
            <a:r>
              <a:rPr lang="ko-KR" altLang="en-US" dirty="0">
                <a:hlinkClick r:id="rId4" tooltip="이기주의"/>
              </a:rPr>
              <a:t> 자신의</a:t>
            </a:r>
            <a:r>
              <a:rPr lang="ko-KR" altLang="en-US" dirty="0"/>
              <a:t> 방식에 따라 독립적으로 행동하는 상황 입니다</a:t>
            </a:r>
            <a:r>
              <a:rPr lang="en-US" altLang="ko-KR" dirty="0"/>
              <a:t>. </a:t>
            </a:r>
            <a:r>
              <a:rPr lang="ko-KR" altLang="en-US" dirty="0">
                <a:hlinkClick r:id="rId4" tooltip="Selfishness"/>
              </a:rPr>
              <a:t>이기</a:t>
            </a:r>
            <a:r>
              <a:rPr lang="ko-KR" altLang="en-US" dirty="0"/>
              <a:t> 적이고 모든 사용자의 공동선에 반하여 조정되지 않은 행동을 통해 자원을 </a:t>
            </a:r>
            <a:r>
              <a:rPr lang="ko-KR" altLang="en-US" dirty="0" smtClean="0"/>
              <a:t>고갈시킵니다</a:t>
            </a:r>
            <a:r>
              <a:rPr lang="en-US" altLang="ko-KR" dirty="0"/>
              <a:t>. </a:t>
            </a:r>
            <a:r>
              <a:rPr lang="en-US" altLang="ko-KR" baseline="30000" dirty="0">
                <a:hlinkClick r:id="rId5"/>
              </a:rPr>
              <a:t>[3]</a:t>
            </a:r>
            <a:r>
              <a:rPr lang="ko-KR" altLang="en-US" dirty="0"/>
              <a:t> </a:t>
            </a:r>
            <a:endParaRPr lang="en-US" altLang="ko-KR" dirty="0" smtClean="0"/>
          </a:p>
          <a:p>
            <a:endParaRPr lang="en-US" altLang="ko-KR" sz="2000" dirty="0"/>
          </a:p>
          <a:p>
            <a:r>
              <a:rPr lang="ko-KR" altLang="en-US" dirty="0">
                <a:hlinkClick r:id="rId6" tooltip="환경 과학"/>
              </a:rPr>
              <a:t>환경 과학</a:t>
            </a:r>
            <a:r>
              <a:rPr lang="ko-KR" altLang="en-US" dirty="0"/>
              <a:t> 에서 </a:t>
            </a:r>
            <a:r>
              <a:rPr lang="en-US" altLang="ko-KR" dirty="0"/>
              <a:t>"</a:t>
            </a:r>
            <a:r>
              <a:rPr lang="ko-KR" altLang="en-US" dirty="0"/>
              <a:t>공유지의 비극</a:t>
            </a:r>
            <a:r>
              <a:rPr lang="en-US" altLang="ko-KR" dirty="0"/>
              <a:t>"</a:t>
            </a:r>
            <a:r>
              <a:rPr lang="ko-KR" altLang="en-US" dirty="0"/>
              <a:t>은 </a:t>
            </a:r>
            <a:r>
              <a:rPr lang="ko-KR" altLang="en-US" dirty="0">
                <a:hlinkClick r:id="rId7" tooltip="지속 가능한 개발"/>
              </a:rPr>
              <a:t>지속 가능한 개발</a:t>
            </a:r>
            <a:r>
              <a:rPr lang="ko-KR" altLang="en-US" dirty="0"/>
              <a:t> 과 관련하여 자주 인용되며 </a:t>
            </a:r>
            <a:r>
              <a:rPr lang="en-US" altLang="ko-KR" baseline="30000" dirty="0">
                <a:hlinkClick r:id="rId8"/>
              </a:rPr>
              <a:t>[14]</a:t>
            </a:r>
            <a:r>
              <a:rPr lang="ko-KR" altLang="en-US" dirty="0"/>
              <a:t> 경제 성장과 환경 보호가 맞물리며 </a:t>
            </a:r>
            <a:r>
              <a:rPr lang="ko-KR" altLang="en-US" dirty="0">
                <a:hlinkClick r:id="rId9" tooltip="지구온난화 논란"/>
              </a:rPr>
              <a:t>지구 온난화에 대한 논쟁</a:t>
            </a:r>
            <a:r>
              <a:rPr lang="ko-KR" altLang="en-US" dirty="0"/>
              <a:t> 에서도 인용됩니다 </a:t>
            </a:r>
            <a:r>
              <a:rPr lang="en-US" altLang="ko-KR" dirty="0"/>
              <a:t>. </a:t>
            </a:r>
            <a:r>
              <a:rPr lang="en-US" altLang="ko-KR" baseline="30000" dirty="0">
                <a:hlinkClick r:id="rId10"/>
              </a:rPr>
              <a:t>[15]</a:t>
            </a:r>
            <a:r>
              <a:rPr lang="ko-KR" altLang="en-US" dirty="0"/>
              <a:t> 또한 </a:t>
            </a:r>
            <a:r>
              <a:rPr lang="ko-KR" altLang="en-US" dirty="0">
                <a:hlinkClick r:id="rId11" tooltip="경제학"/>
              </a:rPr>
              <a:t>경제학</a:t>
            </a:r>
            <a:r>
              <a:rPr lang="ko-KR" altLang="en-US" dirty="0"/>
              <a:t> </a:t>
            </a:r>
            <a:r>
              <a:rPr lang="en-US" altLang="ko-KR" dirty="0"/>
              <a:t>, </a:t>
            </a:r>
            <a:r>
              <a:rPr lang="ko-KR" altLang="en-US" dirty="0">
                <a:hlinkClick r:id="rId12" tooltip="진화심리학"/>
              </a:rPr>
              <a:t>진화심리학</a:t>
            </a:r>
            <a:r>
              <a:rPr lang="ko-KR" altLang="en-US" dirty="0"/>
              <a:t> </a:t>
            </a:r>
            <a:r>
              <a:rPr lang="en-US" altLang="ko-KR" dirty="0"/>
              <a:t>, </a:t>
            </a:r>
            <a:r>
              <a:rPr lang="ko-KR" altLang="en-US" dirty="0">
                <a:hlinkClick r:id="rId13" tooltip="인류학"/>
              </a:rPr>
              <a:t>인류학</a:t>
            </a:r>
            <a:r>
              <a:rPr lang="ko-KR" altLang="en-US" dirty="0"/>
              <a:t> </a:t>
            </a:r>
            <a:r>
              <a:rPr lang="en-US" altLang="ko-KR" dirty="0"/>
              <a:t>, </a:t>
            </a:r>
            <a:r>
              <a:rPr lang="ko-KR" altLang="en-US" dirty="0">
                <a:hlinkClick r:id="rId14" tooltip="게임 이론"/>
              </a:rPr>
              <a:t>게임이론</a:t>
            </a:r>
            <a:r>
              <a:rPr lang="ko-KR" altLang="en-US" dirty="0"/>
              <a:t> </a:t>
            </a:r>
            <a:r>
              <a:rPr lang="en-US" altLang="ko-KR" dirty="0"/>
              <a:t>, </a:t>
            </a:r>
            <a:r>
              <a:rPr lang="ko-KR" altLang="en-US" dirty="0">
                <a:hlinkClick r:id="rId15" tooltip="정치"/>
              </a:rPr>
              <a:t>정치학</a:t>
            </a:r>
            <a:r>
              <a:rPr lang="ko-KR" altLang="en-US" dirty="0"/>
              <a:t> </a:t>
            </a:r>
            <a:r>
              <a:rPr lang="en-US" altLang="ko-KR" dirty="0"/>
              <a:t>, </a:t>
            </a:r>
            <a:r>
              <a:rPr lang="ko-KR" altLang="en-US" dirty="0">
                <a:hlinkClick r:id="rId16" tooltip="과세"/>
              </a:rPr>
              <a:t>조세</a:t>
            </a:r>
            <a:r>
              <a:rPr lang="ko-KR" altLang="en-US" dirty="0"/>
              <a:t> 학 </a:t>
            </a:r>
            <a:r>
              <a:rPr lang="en-US" altLang="ko-KR" dirty="0"/>
              <a:t>, </a:t>
            </a:r>
            <a:r>
              <a:rPr lang="ko-KR" altLang="en-US" dirty="0">
                <a:hlinkClick r:id="rId17" tooltip="사회학"/>
              </a:rPr>
              <a:t>사회학</a:t>
            </a:r>
            <a:r>
              <a:rPr lang="ko-KR" altLang="en-US" dirty="0"/>
              <a:t> 분야의 행동을 분석하는 데 사용되었습니다 </a:t>
            </a:r>
            <a:r>
              <a:rPr lang="en-US" altLang="ko-KR" dirty="0"/>
              <a:t>. </a:t>
            </a:r>
            <a:r>
              <a:rPr lang="en-US" altLang="ko-KR" baseline="30000" dirty="0">
                <a:hlinkClick r:id="rId18"/>
              </a:rPr>
              <a:t>[16]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95740949"/>
      </p:ext>
    </p:extLst>
  </p:cSld>
  <p:clrMapOvr>
    <a:masterClrMapping/>
  </p:clrMapOvr>
</p:sld>
</file>

<file path=ppt/theme/theme1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패싯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298</Words>
  <Application>Microsoft Office PowerPoint</Application>
  <PresentationFormat>와이드스크린</PresentationFormat>
  <Paragraphs>30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HY그래픽M</vt:lpstr>
      <vt:lpstr>굴림</vt:lpstr>
      <vt:lpstr>맑은 고딕</vt:lpstr>
      <vt:lpstr>한양신명조</vt:lpstr>
      <vt:lpstr>Arial</vt:lpstr>
      <vt:lpstr>Trebuchet MS</vt:lpstr>
      <vt:lpstr>Wingdings 3</vt:lpstr>
      <vt:lpstr>패싯</vt:lpstr>
      <vt:lpstr>영어심화프로젝트 </vt:lpstr>
      <vt:lpstr>Good &amp; Good (재화의 정의)</vt:lpstr>
      <vt:lpstr>Free rider(무임승차자) </vt:lpstr>
      <vt:lpstr>The tragedy of the commons (공유지의 비극)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영어심화프로젝트 </dc:title>
  <dc:creator>user</dc:creator>
  <cp:lastModifiedBy>user</cp:lastModifiedBy>
  <cp:revision>6</cp:revision>
  <dcterms:created xsi:type="dcterms:W3CDTF">2022-03-22T23:38:50Z</dcterms:created>
  <dcterms:modified xsi:type="dcterms:W3CDTF">2022-03-23T00:40:08Z</dcterms:modified>
</cp:coreProperties>
</file>