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56" r:id="rId2"/>
    <p:sldId id="357" r:id="rId3"/>
    <p:sldId id="401" r:id="rId4"/>
    <p:sldId id="402" r:id="rId5"/>
    <p:sldId id="360" r:id="rId6"/>
    <p:sldId id="365" r:id="rId7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8"/>
      <p:bold r:id="rId9"/>
    </p:embeddedFont>
    <p:embeddedFont>
      <p:font typeface="HY동녘M" panose="02030600000101010101" pitchFamily="18" charset="-127"/>
      <p:regular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BF"/>
    <a:srgbClr val="6A6EB3"/>
    <a:srgbClr val="EAECDF"/>
    <a:srgbClr val="D4ECE5"/>
    <a:srgbClr val="F37052"/>
    <a:srgbClr val="EC700A"/>
    <a:srgbClr val="FED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7" autoAdjust="0"/>
    <p:restoredTop sz="94660"/>
  </p:normalViewPr>
  <p:slideViewPr>
    <p:cSldViewPr>
      <p:cViewPr>
        <p:scale>
          <a:sx n="100" d="100"/>
          <a:sy n="100" d="100"/>
        </p:scale>
        <p:origin x="-200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A264-C9D1-4638-BDA7-BAC73DCAC30F}" type="datetimeFigureOut">
              <a:rPr lang="ko-KR" altLang="en-US" smtClean="0"/>
              <a:pPr/>
              <a:t>2018-09-11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105A-C911-4366-9017-539675EE0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80000"/>
            <a:ext cx="5040000" cy="65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대각선 방향의 모서리가 잘린 사각형 20"/>
          <p:cNvSpPr/>
          <p:nvPr/>
        </p:nvSpPr>
        <p:spPr>
          <a:xfrm>
            <a:off x="5429256" y="4857760"/>
            <a:ext cx="3714744" cy="71438"/>
          </a:xfrm>
          <a:prstGeom prst="snip2Diag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86446" y="4159757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+mn-ea"/>
              </a:rPr>
              <a:t>성 건강</a:t>
            </a:r>
            <a:endParaRPr lang="ko-KR" altLang="en-US" sz="5400" b="1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507207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04 </a:t>
            </a: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문화</a:t>
            </a:r>
            <a:endParaRPr lang="ko-KR" altLang="en-US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3842097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latin typeface="HY동녘M" pitchFamily="18" charset="-127"/>
                <a:ea typeface="HY동녘M" pitchFamily="18" charset="-127"/>
              </a:rPr>
              <a:t>2</a:t>
            </a:r>
            <a:endParaRPr lang="ko-KR" altLang="en-US" sz="7200" dirty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9" name="그림 8" descr="2단원-벼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4925703" cy="3429024"/>
          </a:xfrm>
          <a:prstGeom prst="rect">
            <a:avLst/>
          </a:prstGeom>
        </p:spPr>
      </p:pic>
      <p:pic>
        <p:nvPicPr>
          <p:cNvPr id="11" name="그림 10" descr="제목-없음-1.gif"/>
          <p:cNvPicPr>
            <a:picLocks noChangeAspect="1"/>
          </p:cNvPicPr>
          <p:nvPr/>
        </p:nvPicPr>
        <p:blipFill>
          <a:blip r:embed="rId4"/>
          <a:srcRect l="36719" t="33166" r="39062" b="35411"/>
          <a:stretch>
            <a:fillRect/>
          </a:stretch>
        </p:blipFill>
        <p:spPr>
          <a:xfrm>
            <a:off x="8100000" y="4248000"/>
            <a:ext cx="870013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육각형 55"/>
          <p:cNvSpPr/>
          <p:nvPr/>
        </p:nvSpPr>
        <p:spPr>
          <a:xfrm>
            <a:off x="214282" y="285728"/>
            <a:ext cx="1500198" cy="135732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61" name="대각선 방향의 모서리가 잘린 사각형 60"/>
          <p:cNvSpPr/>
          <p:nvPr/>
        </p:nvSpPr>
        <p:spPr>
          <a:xfrm flipV="1">
            <a:off x="0" y="928670"/>
            <a:ext cx="9144000" cy="71438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000" y="967071"/>
            <a:ext cx="124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4"/>
                </a:solidFill>
                <a:latin typeface="+mn-ea"/>
              </a:rPr>
              <a:t>성 건강</a:t>
            </a:r>
            <a:endParaRPr lang="ko-KR" altLang="en-US" sz="24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000" y="29222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4"/>
                </a:solidFill>
                <a:latin typeface="HY동녘M" pitchFamily="18" charset="-127"/>
                <a:ea typeface="HY동녘M" pitchFamily="18" charset="-127"/>
              </a:rPr>
              <a:t>2</a:t>
            </a:r>
            <a:endParaRPr lang="ko-KR" altLang="en-US" sz="3600" dirty="0">
              <a:solidFill>
                <a:schemeClr val="accent4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00232" y="467005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04 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문화</a:t>
            </a:r>
            <a:endParaRPr lang="ko-KR" altLang="en-US" sz="24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428860" y="2337678"/>
            <a:ext cx="6143668" cy="287727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-71470" y="292893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(1) </a:t>
            </a:r>
            <a:endParaRPr lang="en-US" altLang="ko-KR" b="1" spc="-150" dirty="0">
              <a:solidFill>
                <a:schemeClr val="accent2"/>
              </a:solidFill>
              <a:latin typeface="+mn-ea"/>
            </a:endParaRPr>
          </a:p>
          <a:p>
            <a:pPr algn="ctr"/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성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문화 </a:t>
            </a:r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·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성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의식에 영향을 미치는 요인</a:t>
            </a:r>
            <a:endParaRPr lang="en-US" altLang="ko-KR" b="1" spc="-150" dirty="0" smtClean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 rot="10800000" flipV="1">
            <a:off x="252000" y="2928140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림 64" descr="보건0교시.jpg"/>
          <p:cNvPicPr>
            <a:picLocks noChangeAspect="1"/>
          </p:cNvPicPr>
          <p:nvPr/>
        </p:nvPicPr>
        <p:blipFill>
          <a:blip r:embed="rId2"/>
          <a:srcRect l="12500" t="12565" r="77344" b="72461"/>
          <a:stretch>
            <a:fillRect/>
          </a:stretch>
        </p:blipFill>
        <p:spPr>
          <a:xfrm>
            <a:off x="500034" y="1999446"/>
            <a:ext cx="928662" cy="857256"/>
          </a:xfrm>
          <a:prstGeom prst="rect">
            <a:avLst/>
          </a:prstGeom>
        </p:spPr>
      </p:pic>
      <p:cxnSp>
        <p:nvCxnSpPr>
          <p:cNvPr id="66" name="직선 연결선 65"/>
          <p:cNvCxnSpPr/>
          <p:nvPr/>
        </p:nvCxnSpPr>
        <p:spPr>
          <a:xfrm rot="10800000" flipV="1">
            <a:off x="252000" y="3856834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rot="10800000" flipV="1">
            <a:off x="285720" y="4785528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42844" y="3929066"/>
            <a:ext cx="1675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(2) </a:t>
            </a: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잘못된 성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문화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·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성 의식 개선 방안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26" name="그림 25" descr="제목-없음-1.gif"/>
          <p:cNvPicPr>
            <a:picLocks noChangeAspect="1"/>
          </p:cNvPicPr>
          <p:nvPr/>
        </p:nvPicPr>
        <p:blipFill>
          <a:blip r:embed="rId3"/>
          <a:srcRect l="36719" t="33166" r="39062" b="35411"/>
          <a:stretch>
            <a:fillRect/>
          </a:stretch>
        </p:blipFill>
        <p:spPr>
          <a:xfrm>
            <a:off x="3500430" y="285728"/>
            <a:ext cx="870013" cy="78581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214546" y="1407490"/>
            <a:ext cx="6500858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문화와 성 의식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25" name="그림 24" descr="고등3.gif"/>
          <p:cNvPicPr>
            <a:picLocks noChangeAspect="1"/>
          </p:cNvPicPr>
          <p:nvPr/>
        </p:nvPicPr>
        <p:blipFill>
          <a:blip r:embed="rId4"/>
          <a:srcRect t="7966" r="82438"/>
          <a:stretch>
            <a:fillRect/>
          </a:stretch>
        </p:blipFill>
        <p:spPr>
          <a:xfrm>
            <a:off x="0" y="2857496"/>
            <a:ext cx="428628" cy="4286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43174" y="2357430"/>
            <a:ext cx="5786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2"/>
                </a:solidFill>
                <a:latin typeface="+mn-ea"/>
              </a:rPr>
              <a:t>성 문화</a:t>
            </a:r>
            <a:r>
              <a:rPr lang="ko-KR" altLang="en-US" sz="2400" dirty="0" smtClean="0">
                <a:latin typeface="+mn-ea"/>
              </a:rPr>
              <a:t>란 사회 구성원들이 공유하는 성과 관련된 총체적인 생활 양식이며</a:t>
            </a:r>
            <a:r>
              <a:rPr lang="en-US" altLang="ko-KR" sz="2400" dirty="0" smtClean="0">
                <a:latin typeface="+mn-ea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2"/>
                </a:solidFill>
                <a:latin typeface="+mn-ea"/>
              </a:rPr>
              <a:t>성 의식</a:t>
            </a:r>
            <a:r>
              <a:rPr lang="ko-KR" altLang="en-US" sz="2400" dirty="0" smtClean="0">
                <a:latin typeface="+mn-ea"/>
              </a:rPr>
              <a:t>이란 성에 관한 관심이나 인식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성 정체성 등 성과 관련된 모든 가치관을 의미한다</a:t>
            </a:r>
            <a:r>
              <a:rPr lang="en-US" altLang="ko-KR" sz="2400" dirty="0" smtClean="0">
                <a:latin typeface="+mn-ea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8860" y="5286388"/>
            <a:ext cx="61436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성 역할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성 편견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성차별은 성 문화와 개인의 성 의식에 영향을 미치며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잘못된 성 문화와 성 의식은 사회적 문제의 원인이 된다</a:t>
            </a:r>
            <a:r>
              <a:rPr lang="en-US" altLang="ko-KR" dirty="0" smtClean="0">
                <a:latin typeface="+mn-ea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육각형 55"/>
          <p:cNvSpPr/>
          <p:nvPr/>
        </p:nvSpPr>
        <p:spPr>
          <a:xfrm>
            <a:off x="214282" y="285728"/>
            <a:ext cx="1500198" cy="135732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61" name="대각선 방향의 모서리가 잘린 사각형 60"/>
          <p:cNvSpPr/>
          <p:nvPr/>
        </p:nvSpPr>
        <p:spPr>
          <a:xfrm flipV="1">
            <a:off x="0" y="928670"/>
            <a:ext cx="9144000" cy="71438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000" y="967071"/>
            <a:ext cx="124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4"/>
                </a:solidFill>
                <a:latin typeface="+mn-ea"/>
              </a:rPr>
              <a:t>성 건강</a:t>
            </a:r>
            <a:endParaRPr lang="ko-KR" altLang="en-US" sz="24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000" y="29222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4"/>
                </a:solidFill>
                <a:latin typeface="HY동녘M" pitchFamily="18" charset="-127"/>
                <a:ea typeface="HY동녘M" pitchFamily="18" charset="-127"/>
              </a:rPr>
              <a:t>2</a:t>
            </a:r>
            <a:endParaRPr lang="ko-KR" altLang="en-US" sz="3600" dirty="0">
              <a:solidFill>
                <a:schemeClr val="accent4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00232" y="467005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04 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문화</a:t>
            </a:r>
            <a:endParaRPr lang="ko-KR" altLang="en-US" sz="24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71470" y="292893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(1) </a:t>
            </a:r>
            <a:endParaRPr lang="en-US" altLang="ko-KR" b="1" spc="-150" dirty="0">
              <a:solidFill>
                <a:schemeClr val="accent2"/>
              </a:solidFill>
              <a:latin typeface="+mn-ea"/>
            </a:endParaRPr>
          </a:p>
          <a:p>
            <a:pPr algn="ctr"/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성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문화 </a:t>
            </a:r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·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성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의식에 영향을 미치는 요인</a:t>
            </a:r>
            <a:endParaRPr lang="en-US" altLang="ko-KR" b="1" spc="-150" dirty="0" smtClean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 rot="10800000" flipV="1">
            <a:off x="252000" y="2928140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림 64" descr="보건0교시.jpg"/>
          <p:cNvPicPr>
            <a:picLocks noChangeAspect="1"/>
          </p:cNvPicPr>
          <p:nvPr/>
        </p:nvPicPr>
        <p:blipFill>
          <a:blip r:embed="rId2"/>
          <a:srcRect l="12500" t="12565" r="77344" b="72461"/>
          <a:stretch>
            <a:fillRect/>
          </a:stretch>
        </p:blipFill>
        <p:spPr>
          <a:xfrm>
            <a:off x="500034" y="1999446"/>
            <a:ext cx="928662" cy="857256"/>
          </a:xfrm>
          <a:prstGeom prst="rect">
            <a:avLst/>
          </a:prstGeom>
        </p:spPr>
      </p:pic>
      <p:cxnSp>
        <p:nvCxnSpPr>
          <p:cNvPr id="66" name="직선 연결선 65"/>
          <p:cNvCxnSpPr/>
          <p:nvPr/>
        </p:nvCxnSpPr>
        <p:spPr>
          <a:xfrm rot="10800000" flipV="1">
            <a:off x="252000" y="3856834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rot="10800000" flipV="1">
            <a:off x="285720" y="4785528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42844" y="3929066"/>
            <a:ext cx="1675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(2) </a:t>
            </a: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잘못된 성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문화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·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성 의식 개선 방안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25" name="그림 24" descr="고등3.gif"/>
          <p:cNvPicPr>
            <a:picLocks noChangeAspect="1"/>
          </p:cNvPicPr>
          <p:nvPr/>
        </p:nvPicPr>
        <p:blipFill>
          <a:blip r:embed="rId3"/>
          <a:srcRect t="7966" r="82438"/>
          <a:stretch>
            <a:fillRect/>
          </a:stretch>
        </p:blipFill>
        <p:spPr>
          <a:xfrm>
            <a:off x="0" y="2857496"/>
            <a:ext cx="428628" cy="428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14612" y="1170231"/>
            <a:ext cx="5429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문화 </a:t>
            </a:r>
            <a:r>
              <a:rPr lang="en-US" altLang="ko-KR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의식에</a:t>
            </a:r>
            <a:endParaRPr lang="en-US" altLang="ko-KR" sz="24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영향을 미치는 요인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6136" y="3085927"/>
            <a:ext cx="3000396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+mn-ea"/>
              </a:rPr>
              <a:t>적절한 정보를 수집하거나 검증하기 전에 가지는 선입관</a:t>
            </a:r>
            <a:endParaRPr lang="ko-KR" altLang="en-US" sz="2400" dirty="0">
              <a:latin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715008" y="2643182"/>
            <a:ext cx="3143272" cy="321471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 rot="20802876">
            <a:off x="5593572" y="2592395"/>
            <a:ext cx="1464797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50" dirty="0" smtClean="0">
                <a:solidFill>
                  <a:schemeClr val="accent4">
                    <a:lumMod val="75000"/>
                  </a:schemeClr>
                </a:solidFill>
              </a:rPr>
              <a:t>성 편견</a:t>
            </a:r>
            <a:endParaRPr lang="ko-KR" altLang="en-US" sz="2000" b="1" spc="-15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3692" y="3085927"/>
            <a:ext cx="3000396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+mn-ea"/>
              </a:rPr>
              <a:t>사회에서 성별에 따라 규정하는 </a:t>
            </a:r>
            <a:r>
              <a:rPr lang="ko-KR" altLang="en-US" sz="2400" dirty="0" smtClean="0">
                <a:latin typeface="+mn-ea"/>
              </a:rPr>
              <a:t>자질 </a:t>
            </a:r>
            <a:r>
              <a:rPr lang="en-US" altLang="ko-KR" sz="2400" dirty="0" smtClean="0">
                <a:latin typeface="+mn-ea"/>
              </a:rPr>
              <a:t>· </a:t>
            </a:r>
            <a:r>
              <a:rPr lang="ko-KR" altLang="en-US" sz="2400" dirty="0" smtClean="0">
                <a:latin typeface="+mn-ea"/>
              </a:rPr>
              <a:t>특성 </a:t>
            </a:r>
            <a:r>
              <a:rPr lang="en-US" altLang="ko-KR" sz="2400" dirty="0" smtClean="0">
                <a:latin typeface="+mn-ea"/>
              </a:rPr>
              <a:t>· </a:t>
            </a:r>
            <a:r>
              <a:rPr lang="ko-KR" altLang="en-US" sz="2400" dirty="0" smtClean="0">
                <a:latin typeface="+mn-ea"/>
              </a:rPr>
              <a:t>태도 </a:t>
            </a:r>
            <a:r>
              <a:rPr lang="en-US" altLang="ko-KR" sz="2400" dirty="0" smtClean="0">
                <a:latin typeface="+mn-ea"/>
              </a:rPr>
              <a:t>· </a:t>
            </a:r>
            <a:r>
              <a:rPr lang="ko-KR" altLang="en-US" sz="2400" dirty="0" smtClean="0">
                <a:latin typeface="+mn-ea"/>
              </a:rPr>
              <a:t>행동</a:t>
            </a:r>
            <a:endParaRPr lang="ko-KR" altLang="en-US" sz="2400" dirty="0"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285984" y="2643182"/>
            <a:ext cx="3143272" cy="321471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 rot="20802876">
            <a:off x="2164548" y="2592395"/>
            <a:ext cx="1464797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50" dirty="0" smtClean="0">
                <a:solidFill>
                  <a:schemeClr val="accent4">
                    <a:lumMod val="75000"/>
                  </a:schemeClr>
                </a:solidFill>
              </a:rPr>
              <a:t>성 역할</a:t>
            </a:r>
            <a:endParaRPr lang="ko-KR" altLang="en-US" sz="2000" b="1" spc="-15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" name="그림 21" descr="제목-없음-1.gif"/>
          <p:cNvPicPr>
            <a:picLocks noChangeAspect="1"/>
          </p:cNvPicPr>
          <p:nvPr/>
        </p:nvPicPr>
        <p:blipFill>
          <a:blip r:embed="rId4"/>
          <a:srcRect l="36719" t="33166" r="39062" b="35411"/>
          <a:stretch>
            <a:fillRect/>
          </a:stretch>
        </p:blipFill>
        <p:spPr>
          <a:xfrm>
            <a:off x="3559111" y="285728"/>
            <a:ext cx="870013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육각형 55"/>
          <p:cNvSpPr/>
          <p:nvPr/>
        </p:nvSpPr>
        <p:spPr>
          <a:xfrm>
            <a:off x="214282" y="285728"/>
            <a:ext cx="1500198" cy="135732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61" name="대각선 방향의 모서리가 잘린 사각형 60"/>
          <p:cNvSpPr/>
          <p:nvPr/>
        </p:nvSpPr>
        <p:spPr>
          <a:xfrm flipV="1">
            <a:off x="0" y="928670"/>
            <a:ext cx="9144000" cy="71438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000" y="967071"/>
            <a:ext cx="124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4"/>
                </a:solidFill>
                <a:latin typeface="+mn-ea"/>
              </a:rPr>
              <a:t>성 건강</a:t>
            </a:r>
            <a:endParaRPr lang="ko-KR" altLang="en-US" sz="24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000" y="29222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4"/>
                </a:solidFill>
                <a:latin typeface="HY동녘M" pitchFamily="18" charset="-127"/>
                <a:ea typeface="HY동녘M" pitchFamily="18" charset="-127"/>
              </a:rPr>
              <a:t>2</a:t>
            </a:r>
            <a:endParaRPr lang="ko-KR" altLang="en-US" sz="3600" dirty="0">
              <a:solidFill>
                <a:schemeClr val="accent4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00232" y="467005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04 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문화</a:t>
            </a:r>
            <a:endParaRPr lang="ko-KR" altLang="en-US" sz="24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71470" y="292893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(1) </a:t>
            </a:r>
            <a:endParaRPr lang="en-US" altLang="ko-KR" b="1" spc="-150" dirty="0">
              <a:solidFill>
                <a:schemeClr val="accent2"/>
              </a:solidFill>
              <a:latin typeface="+mn-ea"/>
            </a:endParaRPr>
          </a:p>
          <a:p>
            <a:pPr algn="ctr"/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성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문화 </a:t>
            </a:r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·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성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의식에 영향을 미치는 요인</a:t>
            </a:r>
            <a:endParaRPr lang="en-US" altLang="ko-KR" b="1" spc="-150" dirty="0" smtClean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 rot="10800000" flipV="1">
            <a:off x="252000" y="2928140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림 64" descr="보건0교시.jpg"/>
          <p:cNvPicPr>
            <a:picLocks noChangeAspect="1"/>
          </p:cNvPicPr>
          <p:nvPr/>
        </p:nvPicPr>
        <p:blipFill>
          <a:blip r:embed="rId2"/>
          <a:srcRect l="12500" t="12565" r="77344" b="72461"/>
          <a:stretch>
            <a:fillRect/>
          </a:stretch>
        </p:blipFill>
        <p:spPr>
          <a:xfrm>
            <a:off x="500034" y="1999446"/>
            <a:ext cx="928662" cy="857256"/>
          </a:xfrm>
          <a:prstGeom prst="rect">
            <a:avLst/>
          </a:prstGeom>
        </p:spPr>
      </p:pic>
      <p:cxnSp>
        <p:nvCxnSpPr>
          <p:cNvPr id="66" name="직선 연결선 65"/>
          <p:cNvCxnSpPr/>
          <p:nvPr/>
        </p:nvCxnSpPr>
        <p:spPr>
          <a:xfrm rot="10800000" flipV="1">
            <a:off x="252000" y="3856834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rot="10800000" flipV="1">
            <a:off x="285720" y="4785528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42844" y="3929066"/>
            <a:ext cx="1675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(2) </a:t>
            </a: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잘못된 성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문화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·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성 의식 개선 방안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25" name="그림 24" descr="고등3.gif"/>
          <p:cNvPicPr>
            <a:picLocks noChangeAspect="1"/>
          </p:cNvPicPr>
          <p:nvPr/>
        </p:nvPicPr>
        <p:blipFill>
          <a:blip r:embed="rId3"/>
          <a:srcRect t="7966" r="82438"/>
          <a:stretch>
            <a:fillRect/>
          </a:stretch>
        </p:blipFill>
        <p:spPr>
          <a:xfrm>
            <a:off x="0" y="2857496"/>
            <a:ext cx="428628" cy="428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14612" y="1170231"/>
            <a:ext cx="5429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문화 </a:t>
            </a:r>
            <a:r>
              <a:rPr lang="en-US" altLang="ko-KR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의식에</a:t>
            </a:r>
            <a:endParaRPr lang="en-US" altLang="ko-KR" sz="24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영향을 미치는 요인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285984" y="2643182"/>
            <a:ext cx="6143668" cy="307183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 rot="20802876">
            <a:off x="2164548" y="2592395"/>
            <a:ext cx="1464797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50" dirty="0" smtClean="0">
                <a:solidFill>
                  <a:schemeClr val="accent4">
                    <a:lumMod val="75000"/>
                  </a:schemeClr>
                </a:solidFill>
              </a:rPr>
              <a:t>성차별</a:t>
            </a:r>
            <a:endParaRPr lang="ko-KR" altLang="en-US" sz="2000" b="1" spc="-15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그림 18" descr="제목-없음-1.gif"/>
          <p:cNvPicPr>
            <a:picLocks noChangeAspect="1"/>
          </p:cNvPicPr>
          <p:nvPr/>
        </p:nvPicPr>
        <p:blipFill>
          <a:blip r:embed="rId4"/>
          <a:srcRect l="36719" t="33166" r="39062" b="35411"/>
          <a:stretch>
            <a:fillRect/>
          </a:stretch>
        </p:blipFill>
        <p:spPr>
          <a:xfrm>
            <a:off x="3630549" y="285728"/>
            <a:ext cx="870013" cy="785818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>
          <a:xfrm>
            <a:off x="2593876" y="3231054"/>
            <a:ext cx="2873480" cy="35719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5148064" y="3779046"/>
            <a:ext cx="936104" cy="35719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630548" y="4319764"/>
            <a:ext cx="3749763" cy="35719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2593876" y="4897735"/>
            <a:ext cx="2299595" cy="35719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428860" y="3085927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+mn-ea"/>
              </a:rPr>
              <a:t>성 고정 관념에 기반을 두고 정치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문화 등 모든 분야에서 남녀가 기본적 인권과 자유를 평등하게 누리는 것을 막는 모든 </a:t>
            </a:r>
            <a:r>
              <a:rPr lang="ko-KR" altLang="en-US" sz="2400" dirty="0" smtClean="0">
                <a:latin typeface="+mn-ea"/>
              </a:rPr>
              <a:t>구별 </a:t>
            </a:r>
            <a:r>
              <a:rPr lang="en-US" altLang="ko-KR" sz="2400" dirty="0" smtClean="0">
                <a:latin typeface="+mn-ea"/>
              </a:rPr>
              <a:t>· </a:t>
            </a:r>
            <a:r>
              <a:rPr lang="ko-KR" altLang="en-US" sz="2400" dirty="0" smtClean="0">
                <a:latin typeface="+mn-ea"/>
              </a:rPr>
              <a:t>배제 </a:t>
            </a:r>
            <a:r>
              <a:rPr lang="en-US" altLang="ko-KR" sz="2400" dirty="0" smtClean="0">
                <a:latin typeface="+mn-ea"/>
              </a:rPr>
              <a:t>· </a:t>
            </a:r>
            <a:r>
              <a:rPr lang="ko-KR" altLang="en-US" sz="2400" dirty="0" smtClean="0">
                <a:latin typeface="+mn-ea"/>
              </a:rPr>
              <a:t>제한</a:t>
            </a:r>
            <a:endParaRPr lang="ko-KR" altLang="en-US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육각형 55"/>
          <p:cNvSpPr/>
          <p:nvPr/>
        </p:nvSpPr>
        <p:spPr>
          <a:xfrm>
            <a:off x="214282" y="285728"/>
            <a:ext cx="1500198" cy="135732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61" name="대각선 방향의 모서리가 잘린 사각형 60"/>
          <p:cNvSpPr/>
          <p:nvPr/>
        </p:nvSpPr>
        <p:spPr>
          <a:xfrm flipV="1">
            <a:off x="0" y="928670"/>
            <a:ext cx="9144000" cy="71438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000" y="967071"/>
            <a:ext cx="124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4"/>
                </a:solidFill>
                <a:latin typeface="+mn-ea"/>
              </a:rPr>
              <a:t>성 건강</a:t>
            </a:r>
            <a:endParaRPr lang="ko-KR" altLang="en-US" sz="24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000" y="29222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4"/>
                </a:solidFill>
                <a:latin typeface="HY동녘M" pitchFamily="18" charset="-127"/>
                <a:ea typeface="HY동녘M" pitchFamily="18" charset="-127"/>
              </a:rPr>
              <a:t>2</a:t>
            </a:r>
            <a:endParaRPr lang="ko-KR" altLang="en-US" sz="3600" dirty="0">
              <a:solidFill>
                <a:schemeClr val="accent4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00232" y="467005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04 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문화</a:t>
            </a:r>
            <a:endParaRPr lang="ko-KR" altLang="en-US" sz="24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71470" y="292893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(1) </a:t>
            </a:r>
            <a:endParaRPr lang="en-US" altLang="ko-KR" b="1" spc="-150" dirty="0">
              <a:solidFill>
                <a:schemeClr val="accent2"/>
              </a:solidFill>
              <a:latin typeface="+mn-ea"/>
            </a:endParaRPr>
          </a:p>
          <a:p>
            <a:pPr algn="ctr"/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성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문화 </a:t>
            </a:r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·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성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의식에 영향을 미치는 요인</a:t>
            </a:r>
            <a:endParaRPr lang="en-US" altLang="ko-KR" b="1" spc="-150" dirty="0" smtClean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 rot="10800000" flipV="1">
            <a:off x="252000" y="2928140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림 64" descr="보건0교시.jpg"/>
          <p:cNvPicPr>
            <a:picLocks noChangeAspect="1"/>
          </p:cNvPicPr>
          <p:nvPr/>
        </p:nvPicPr>
        <p:blipFill>
          <a:blip r:embed="rId2"/>
          <a:srcRect l="12500" t="12565" r="77344" b="72461"/>
          <a:stretch>
            <a:fillRect/>
          </a:stretch>
        </p:blipFill>
        <p:spPr>
          <a:xfrm>
            <a:off x="500034" y="1999446"/>
            <a:ext cx="928662" cy="857256"/>
          </a:xfrm>
          <a:prstGeom prst="rect">
            <a:avLst/>
          </a:prstGeom>
        </p:spPr>
      </p:pic>
      <p:cxnSp>
        <p:nvCxnSpPr>
          <p:cNvPr id="66" name="직선 연결선 65"/>
          <p:cNvCxnSpPr/>
          <p:nvPr/>
        </p:nvCxnSpPr>
        <p:spPr>
          <a:xfrm rot="10800000" flipV="1">
            <a:off x="252000" y="3856834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rot="10800000" flipV="1">
            <a:off x="285720" y="4785528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42844" y="3929066"/>
            <a:ext cx="1675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(2) </a:t>
            </a: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잘못된 성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문화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·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성 의식 개선 방안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25" name="그림 24" descr="고등3.gif"/>
          <p:cNvPicPr>
            <a:picLocks noChangeAspect="1"/>
          </p:cNvPicPr>
          <p:nvPr/>
        </p:nvPicPr>
        <p:blipFill>
          <a:blip r:embed="rId3"/>
          <a:srcRect t="7966" r="82438"/>
          <a:stretch>
            <a:fillRect/>
          </a:stretch>
        </p:blipFill>
        <p:spPr>
          <a:xfrm>
            <a:off x="0" y="2857496"/>
            <a:ext cx="428628" cy="428628"/>
          </a:xfrm>
          <a:prstGeom prst="rect">
            <a:avLst/>
          </a:prstGeom>
        </p:spPr>
      </p:pic>
      <p:sp>
        <p:nvSpPr>
          <p:cNvPr id="21" name="육각형 20"/>
          <p:cNvSpPr/>
          <p:nvPr/>
        </p:nvSpPr>
        <p:spPr>
          <a:xfrm>
            <a:off x="2940182" y="3096984"/>
            <a:ext cx="1500198" cy="1312673"/>
          </a:xfrm>
          <a:prstGeom prst="hexagon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951406" y="3357562"/>
            <a:ext cx="150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또래 </a:t>
            </a:r>
            <a:endParaRPr lang="en-US" altLang="ko-KR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집단</a:t>
            </a:r>
            <a:endParaRPr lang="ko-KR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40512" y="4714884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대중 </a:t>
            </a:r>
            <a:endParaRPr lang="en-US" altLang="ko-KR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매체</a:t>
            </a:r>
            <a:endParaRPr lang="ko-KR" altLang="en-US" sz="2400" b="1" spc="-1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39670" y="4052467"/>
            <a:ext cx="121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학교 </a:t>
            </a:r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교육</a:t>
            </a:r>
            <a:endParaRPr lang="ko-KR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0" name="육각형 29"/>
          <p:cNvSpPr/>
          <p:nvPr/>
        </p:nvSpPr>
        <p:spPr>
          <a:xfrm>
            <a:off x="4177108" y="3811364"/>
            <a:ext cx="1500198" cy="1312673"/>
          </a:xfrm>
          <a:prstGeom prst="hexagon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육각형 30"/>
          <p:cNvSpPr/>
          <p:nvPr/>
        </p:nvSpPr>
        <p:spPr>
          <a:xfrm>
            <a:off x="5440512" y="4572008"/>
            <a:ext cx="1500198" cy="1312673"/>
          </a:xfrm>
          <a:prstGeom prst="hexagon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육각형 31"/>
          <p:cNvSpPr/>
          <p:nvPr/>
        </p:nvSpPr>
        <p:spPr>
          <a:xfrm>
            <a:off x="6697670" y="3830839"/>
            <a:ext cx="1500198" cy="1312673"/>
          </a:xfrm>
          <a:prstGeom prst="hexagon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643670" y="4154839"/>
            <a:ext cx="1643106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형제자매</a:t>
            </a:r>
            <a:endParaRPr lang="ko-KR" altLang="en-US" sz="2400" b="1" spc="-1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4" name="육각형 33"/>
          <p:cNvSpPr/>
          <p:nvPr/>
        </p:nvSpPr>
        <p:spPr>
          <a:xfrm>
            <a:off x="5423074" y="3163346"/>
            <a:ext cx="1500198" cy="1312673"/>
          </a:xfrm>
          <a:prstGeom prst="hexagon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369074" y="3538839"/>
            <a:ext cx="164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부모</a:t>
            </a:r>
            <a:endParaRPr lang="ko-KR" altLang="en-US" sz="2400" b="1" spc="-1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14612" y="1350520"/>
            <a:ext cx="5429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문화 </a:t>
            </a:r>
            <a:r>
              <a:rPr lang="en-US" altLang="ko-KR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의식에</a:t>
            </a:r>
            <a:endParaRPr lang="en-US" altLang="ko-KR" sz="24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영향을 미치는 요인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27" name="그림 26" descr="제목-없음-1.gif"/>
          <p:cNvPicPr>
            <a:picLocks noChangeAspect="1"/>
          </p:cNvPicPr>
          <p:nvPr/>
        </p:nvPicPr>
        <p:blipFill>
          <a:blip r:embed="rId4"/>
          <a:srcRect l="36719" t="33166" r="39062" b="35411"/>
          <a:stretch>
            <a:fillRect/>
          </a:stretch>
        </p:blipFill>
        <p:spPr>
          <a:xfrm>
            <a:off x="3701987" y="285728"/>
            <a:ext cx="870013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육각형 55"/>
          <p:cNvSpPr/>
          <p:nvPr/>
        </p:nvSpPr>
        <p:spPr>
          <a:xfrm>
            <a:off x="214282" y="285728"/>
            <a:ext cx="1500198" cy="135732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61" name="대각선 방향의 모서리가 잘린 사각형 60"/>
          <p:cNvSpPr/>
          <p:nvPr/>
        </p:nvSpPr>
        <p:spPr>
          <a:xfrm flipV="1">
            <a:off x="0" y="928670"/>
            <a:ext cx="9144000" cy="71438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000" y="967071"/>
            <a:ext cx="124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4"/>
                </a:solidFill>
                <a:latin typeface="+mn-ea"/>
              </a:rPr>
              <a:t>성 건강</a:t>
            </a:r>
            <a:endParaRPr lang="ko-KR" altLang="en-US" sz="24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000" y="29222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4"/>
                </a:solidFill>
                <a:latin typeface="HY동녘M" pitchFamily="18" charset="-127"/>
                <a:ea typeface="HY동녘M" pitchFamily="18" charset="-127"/>
              </a:rPr>
              <a:t>2</a:t>
            </a:r>
            <a:endParaRPr lang="ko-KR" altLang="en-US" sz="3600" dirty="0">
              <a:solidFill>
                <a:schemeClr val="accent4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00232" y="467005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04 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문화</a:t>
            </a:r>
            <a:endParaRPr lang="ko-KR" altLang="en-US" sz="24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71470" y="3000372"/>
            <a:ext cx="20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(1) </a:t>
            </a:r>
            <a:endParaRPr lang="en-US" altLang="ko-KR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성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문화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·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성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의식에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영향을 미치는 요인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 rot="10800000" flipV="1">
            <a:off x="252000" y="2928140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림 64" descr="보건0교시.jpg"/>
          <p:cNvPicPr>
            <a:picLocks noChangeAspect="1"/>
          </p:cNvPicPr>
          <p:nvPr/>
        </p:nvPicPr>
        <p:blipFill>
          <a:blip r:embed="rId2"/>
          <a:srcRect l="12500" t="12565" r="77344" b="72461"/>
          <a:stretch>
            <a:fillRect/>
          </a:stretch>
        </p:blipFill>
        <p:spPr>
          <a:xfrm>
            <a:off x="500034" y="1999446"/>
            <a:ext cx="928662" cy="857256"/>
          </a:xfrm>
          <a:prstGeom prst="rect">
            <a:avLst/>
          </a:prstGeom>
        </p:spPr>
      </p:pic>
      <p:cxnSp>
        <p:nvCxnSpPr>
          <p:cNvPr id="66" name="직선 연결선 65"/>
          <p:cNvCxnSpPr/>
          <p:nvPr/>
        </p:nvCxnSpPr>
        <p:spPr>
          <a:xfrm rot="10800000" flipV="1">
            <a:off x="252000" y="3856834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rot="10800000" flipV="1">
            <a:off x="285720" y="4785528"/>
            <a:ext cx="1428760" cy="794"/>
          </a:xfrm>
          <a:prstGeom prst="line">
            <a:avLst/>
          </a:prstGeom>
          <a:ln w="1714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406" y="385762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(2) </a:t>
            </a:r>
          </a:p>
          <a:p>
            <a:pPr algn="ctr"/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잘못된 성 </a:t>
            </a:r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문화 </a:t>
            </a:r>
            <a:r>
              <a:rPr lang="en-US" altLang="ko-KR" b="1" spc="-150" dirty="0" smtClean="0">
                <a:solidFill>
                  <a:schemeClr val="accent2"/>
                </a:solidFill>
                <a:latin typeface="+mn-ea"/>
              </a:rPr>
              <a:t>·</a:t>
            </a:r>
            <a:endParaRPr lang="en-US" altLang="ko-KR" b="1" spc="-150" dirty="0" smtClean="0">
              <a:solidFill>
                <a:schemeClr val="accent2"/>
              </a:solidFill>
              <a:latin typeface="+mn-ea"/>
            </a:endParaRPr>
          </a:p>
          <a:p>
            <a:pPr algn="ctr"/>
            <a:r>
              <a:rPr lang="ko-KR" altLang="en-US" b="1" spc="-150" dirty="0" smtClean="0">
                <a:solidFill>
                  <a:schemeClr val="accent2"/>
                </a:solidFill>
                <a:latin typeface="+mn-ea"/>
              </a:rPr>
              <a:t>성 의식 개선 방안</a:t>
            </a:r>
            <a:endParaRPr lang="ko-KR" altLang="en-US" b="1" spc="-150" dirty="0">
              <a:solidFill>
                <a:schemeClr val="accent2"/>
              </a:solidFill>
              <a:latin typeface="+mn-ea"/>
            </a:endParaRPr>
          </a:p>
        </p:txBody>
      </p:sp>
      <p:pic>
        <p:nvPicPr>
          <p:cNvPr id="25" name="그림 24" descr="고등3.gif"/>
          <p:cNvPicPr>
            <a:picLocks noChangeAspect="1"/>
          </p:cNvPicPr>
          <p:nvPr/>
        </p:nvPicPr>
        <p:blipFill>
          <a:blip r:embed="rId3"/>
          <a:srcRect t="7966" r="82438"/>
          <a:stretch>
            <a:fillRect/>
          </a:stretch>
        </p:blipFill>
        <p:spPr>
          <a:xfrm>
            <a:off x="0" y="3786190"/>
            <a:ext cx="428628" cy="428628"/>
          </a:xfrm>
          <a:prstGeom prst="rect">
            <a:avLst/>
          </a:prstGeom>
        </p:spPr>
      </p:pic>
      <p:sp>
        <p:nvSpPr>
          <p:cNvPr id="29" name="육각형 28"/>
          <p:cNvSpPr/>
          <p:nvPr/>
        </p:nvSpPr>
        <p:spPr>
          <a:xfrm>
            <a:off x="2071670" y="2745688"/>
            <a:ext cx="2643174" cy="2312777"/>
          </a:xfrm>
          <a:prstGeom prst="hexagon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287670" y="3187812"/>
            <a:ext cx="22145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성 차별 없애기</a:t>
            </a:r>
            <a:r>
              <a:rPr lang="en-US" altLang="ko-KR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평등한 가족 문화</a:t>
            </a:r>
            <a:r>
              <a:rPr lang="en-US" altLang="ko-KR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가정 내 성교육</a:t>
            </a:r>
            <a:endParaRPr lang="en-US" altLang="ko-KR" sz="22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7" name="육각형 26"/>
          <p:cNvSpPr/>
          <p:nvPr/>
        </p:nvSpPr>
        <p:spPr>
          <a:xfrm>
            <a:off x="4233388" y="3946869"/>
            <a:ext cx="2643174" cy="2312777"/>
          </a:xfrm>
          <a:prstGeom prst="hexagon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447670" y="4402258"/>
            <a:ext cx="2214578" cy="155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체계적인 성교육</a:t>
            </a:r>
            <a:r>
              <a:rPr lang="en-US" altLang="ko-KR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청소년 문화 지원</a:t>
            </a:r>
            <a:r>
              <a:rPr lang="en-US" altLang="ko-KR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미디어 교육</a:t>
            </a:r>
            <a:endParaRPr lang="en-US" altLang="ko-KR" sz="22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6376496" y="2759184"/>
            <a:ext cx="2643174" cy="2312777"/>
          </a:xfrm>
          <a:prstGeom prst="hexagon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590810" y="3365700"/>
            <a:ext cx="2214578" cy="104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대중 매체</a:t>
            </a:r>
            <a:r>
              <a:rPr lang="en-US" altLang="ko-KR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ko-KR" alt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규제</a:t>
            </a:r>
            <a:r>
              <a:rPr lang="en-US" altLang="ko-KR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문화와 제도 개선</a:t>
            </a:r>
            <a:endParaRPr lang="en-US" altLang="ko-KR" sz="22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4546" y="1500174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잘못된 성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문화 </a:t>
            </a:r>
            <a:r>
              <a:rPr lang="en-US" altLang="ko-KR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성 의식</a:t>
            </a:r>
            <a:endParaRPr lang="en-US" altLang="ko-KR" sz="24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개선 방안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 rot="20802876">
            <a:off x="2405539" y="2736902"/>
            <a:ext cx="85725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개인</a:t>
            </a:r>
            <a:endParaRPr lang="ko-KR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 rot="20802876">
            <a:off x="4691555" y="3924474"/>
            <a:ext cx="85725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사회</a:t>
            </a:r>
            <a:endParaRPr lang="ko-KR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 rot="20802876">
            <a:off x="6775553" y="2736902"/>
            <a:ext cx="85725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국가</a:t>
            </a:r>
            <a:endParaRPr lang="ko-KR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" name="그림 29" descr="제목-없음-1.gif"/>
          <p:cNvPicPr>
            <a:picLocks noChangeAspect="1"/>
          </p:cNvPicPr>
          <p:nvPr/>
        </p:nvPicPr>
        <p:blipFill>
          <a:blip r:embed="rId4"/>
          <a:srcRect l="36719" t="33166" r="39062" b="35411"/>
          <a:stretch>
            <a:fillRect/>
          </a:stretch>
        </p:blipFill>
        <p:spPr>
          <a:xfrm>
            <a:off x="3773425" y="285728"/>
            <a:ext cx="870013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4400" dirty="0" smtClean="0">
            <a:latin typeface="HY견명조" pitchFamily="18" charset="-127"/>
            <a:ea typeface="HY견명조" pitchFamily="18" charset="-127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321</Words>
  <Application>Microsoft Office PowerPoint</Application>
  <PresentationFormat>화면 슬라이드 쇼(4:3)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굴림</vt:lpstr>
      <vt:lpstr>Arial</vt:lpstr>
      <vt:lpstr>맑은 고딕</vt:lpstr>
      <vt:lpstr>HY동녘M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기본-PC</dc:creator>
  <cp:lastModifiedBy>김현지</cp:lastModifiedBy>
  <cp:revision>225</cp:revision>
  <dcterms:created xsi:type="dcterms:W3CDTF">2017-01-18T06:41:18Z</dcterms:created>
  <dcterms:modified xsi:type="dcterms:W3CDTF">2018-09-11T01:58:56Z</dcterms:modified>
</cp:coreProperties>
</file>